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7" r:id="rId2"/>
  </p:sldMasterIdLst>
  <p:notesMasterIdLst>
    <p:notesMasterId r:id="rId36"/>
  </p:notesMasterIdLst>
  <p:sldIdLst>
    <p:sldId id="360" r:id="rId3"/>
    <p:sldId id="259" r:id="rId4"/>
    <p:sldId id="258" r:id="rId5"/>
    <p:sldId id="263" r:id="rId6"/>
    <p:sldId id="364" r:id="rId7"/>
    <p:sldId id="367" r:id="rId8"/>
    <p:sldId id="286" r:id="rId9"/>
    <p:sldId id="289" r:id="rId10"/>
    <p:sldId id="290" r:id="rId11"/>
    <p:sldId id="296" r:id="rId12"/>
    <p:sldId id="391" r:id="rId13"/>
    <p:sldId id="299" r:id="rId14"/>
    <p:sldId id="301" r:id="rId15"/>
    <p:sldId id="302" r:id="rId16"/>
    <p:sldId id="303" r:id="rId17"/>
    <p:sldId id="306" r:id="rId18"/>
    <p:sldId id="308" r:id="rId19"/>
    <p:sldId id="312" r:id="rId20"/>
    <p:sldId id="396" r:id="rId21"/>
    <p:sldId id="331" r:id="rId22"/>
    <p:sldId id="393" r:id="rId23"/>
    <p:sldId id="362" r:id="rId24"/>
    <p:sldId id="339" r:id="rId25"/>
    <p:sldId id="340" r:id="rId26"/>
    <p:sldId id="341" r:id="rId27"/>
    <p:sldId id="342" r:id="rId28"/>
    <p:sldId id="343" r:id="rId29"/>
    <p:sldId id="349" r:id="rId30"/>
    <p:sldId id="353" r:id="rId31"/>
    <p:sldId id="354" r:id="rId32"/>
    <p:sldId id="394" r:id="rId33"/>
    <p:sldId id="356" r:id="rId34"/>
    <p:sldId id="3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har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998C4-F6F7-4828-B2EE-4610CB525734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15AD-E89A-49D1-82E1-C2F752EFC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3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15AD-E89A-49D1-82E1-C2F752EFC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7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15AD-E89A-49D1-82E1-C2F752EFC0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6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15AD-E89A-49D1-82E1-C2F752EFC0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8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EC9D16-F57F-4253-97BA-6D8B5A207342}" type="slidenum">
              <a:rPr lang="fa-IR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6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3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2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4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9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93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E051D6-5338-42A8-8D79-CE2284C32667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6A8DEE-69FF-4BAD-9056-B3E702D7140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7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E051D6-5338-42A8-8D79-CE2284C3266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01/09/2015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6A8DEE-69FF-4BAD-9056-B3E702D71401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4564"/>
            <a:ext cx="7847200" cy="54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694512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sz="4900" b="1" dirty="0" smtClean="0">
                <a:solidFill>
                  <a:schemeClr val="bg1"/>
                </a:solidFill>
              </a:rPr>
              <a:t>ارزیابی اختلالات روانی </a:t>
            </a:r>
            <a:r>
              <a:rPr lang="fa-IR" sz="4900" b="1" dirty="0">
                <a:solidFill>
                  <a:schemeClr val="bg1"/>
                </a:solidFill>
              </a:rPr>
              <a:t>سالمندان</a:t>
            </a:r>
            <a:r>
              <a:rPr lang="fa-IR" sz="3600" b="1" dirty="0" smtClean="0">
                <a:solidFill>
                  <a:schemeClr val="bg1"/>
                </a:solidFill>
              </a:rPr>
              <a:t/>
            </a:r>
            <a:br>
              <a:rPr lang="fa-IR" sz="3600" b="1" dirty="0" smtClean="0">
                <a:solidFill>
                  <a:schemeClr val="bg1"/>
                </a:solidFill>
              </a:rPr>
            </a:br>
            <a:r>
              <a:rPr lang="fa-IR" sz="3600" b="1" dirty="0" smtClean="0">
                <a:solidFill>
                  <a:schemeClr val="bg1"/>
                </a:solidFill>
              </a:rPr>
              <a:t>(اختلالات افسردگی و خواب)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797152"/>
            <a:ext cx="6472808" cy="913656"/>
          </a:xfrm>
        </p:spPr>
        <p:txBody>
          <a:bodyPr>
            <a:noAutofit/>
          </a:bodyPr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</a:rPr>
              <a:t>دکتر سیما سالاری راد</a:t>
            </a:r>
          </a:p>
          <a:p>
            <a:pPr algn="ctr"/>
            <a:r>
              <a:rPr lang="fa-IR" sz="1600" b="1" dirty="0" smtClean="0">
                <a:solidFill>
                  <a:schemeClr val="tx1"/>
                </a:solidFill>
              </a:rPr>
              <a:t> فلوشیپ روانپزشکی سالمندان</a:t>
            </a:r>
          </a:p>
          <a:p>
            <a:pPr algn="ctr"/>
            <a:r>
              <a:rPr lang="fa-IR" sz="1600" b="1" dirty="0" smtClean="0">
                <a:solidFill>
                  <a:schemeClr val="tx1"/>
                </a:solidFill>
              </a:rPr>
              <a:t>استادیار گروه روانپزشکی دانشگاه علوم پزشکی تبریز</a:t>
            </a:r>
          </a:p>
          <a:p>
            <a:pPr algn="ctr"/>
            <a:r>
              <a:rPr lang="fa-IR" sz="1600" b="1" dirty="0" smtClean="0">
                <a:solidFill>
                  <a:schemeClr val="tx1"/>
                </a:solidFill>
              </a:rPr>
              <a:t>شهریور 94</a:t>
            </a:r>
          </a:p>
          <a:p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10" y="0"/>
            <a:ext cx="2809875" cy="128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341438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4000" b="1" dirty="0" smtClean="0">
                <a:latin typeface="B Titr" pitchFamily="2" charset="-78"/>
              </a:rPr>
              <a:t>خصائص بالینی حملات افسردگی :</a:t>
            </a:r>
            <a:endParaRPr lang="en-US" sz="4000" b="1" dirty="0" smtClean="0">
              <a:latin typeface="B Titr" pitchFamily="2" charset="-78"/>
            </a:endParaRP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601788"/>
            <a:ext cx="8100392" cy="5256212"/>
          </a:xfrm>
        </p:spPr>
        <p:txBody>
          <a:bodyPr>
            <a:normAutofit/>
          </a:bodyPr>
          <a:lstStyle/>
          <a:p>
            <a:pPr algn="just" rtl="1" eaLnBrk="1" hangingPunct="1">
              <a:buFont typeface="Wingdings" pitchFamily="2" charset="2"/>
              <a:buChar char="n"/>
              <a:defRPr/>
            </a:pPr>
            <a:r>
              <a:rPr lang="fa-IR" sz="2800" dirty="0" smtClean="0">
                <a:solidFill>
                  <a:srgbClr val="FFFF00"/>
                </a:solidFill>
              </a:rPr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خلق افسرده و بی علاقگی یا عدم احساس لذت علائم کلیدی افسردگی است.</a:t>
            </a:r>
          </a:p>
          <a:p>
            <a:pPr algn="just" rtl="1" eaLnBrk="1" hangingPunct="1">
              <a:buFont typeface="Wingdings" pitchFamily="2" charset="2"/>
              <a:buChar char="n"/>
              <a:defRPr/>
            </a:pPr>
            <a:r>
              <a:rPr lang="fa-IR" sz="3000" dirty="0" smtClean="0">
                <a:solidFill>
                  <a:schemeClr val="tx1"/>
                </a:solidFill>
              </a:rPr>
              <a:t>احساس اندوه ، ناامیدی ، غمگینی یا بی ارزشی.</a:t>
            </a:r>
          </a:p>
          <a:p>
            <a:pPr algn="just" rtl="1" eaLnBrk="1" hangingPunct="1">
              <a:buFont typeface="Wingdings" pitchFamily="2" charset="2"/>
              <a:buChar char="n"/>
              <a:defRPr/>
            </a:pPr>
            <a:r>
              <a:rPr lang="fa-IR" sz="3000" dirty="0" smtClean="0">
                <a:solidFill>
                  <a:schemeClr val="tx1"/>
                </a:solidFill>
              </a:rPr>
              <a:t> احساس خستگی</a:t>
            </a:r>
          </a:p>
          <a:p>
            <a:pPr algn="just" rtl="1" eaLnBrk="1" hangingPunct="1">
              <a:buFont typeface="Wingdings" pitchFamily="2" charset="2"/>
              <a:buChar char="n"/>
              <a:defRPr/>
            </a:pPr>
            <a:r>
              <a:rPr lang="fa-IR" sz="3000" dirty="0" smtClean="0">
                <a:solidFill>
                  <a:schemeClr val="tx1"/>
                </a:solidFill>
              </a:rPr>
              <a:t> افکار مربوط به مرگ و خودکشی (تا 66%) و10-15% اقدام میکنند</a:t>
            </a:r>
          </a:p>
          <a:p>
            <a:pPr algn="just" rtl="1" eaLnBrk="1" hangingPunct="1">
              <a:buFont typeface="Wingdings" pitchFamily="2" charset="2"/>
              <a:buChar char="n"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44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052736"/>
            <a:ext cx="7797750" cy="4608512"/>
          </a:xfrm>
        </p:spPr>
        <p:txBody>
          <a:bodyPr>
            <a:normAutofit/>
          </a:bodyPr>
          <a:lstStyle/>
          <a:p>
            <a:pPr algn="r" rtl="1" eaLnBrk="1" hangingPunct="1">
              <a:buFontTx/>
              <a:buChar char="•"/>
              <a:defRPr/>
            </a:pPr>
            <a:r>
              <a:rPr lang="fa-IR" sz="3600" dirty="0" smtClean="0"/>
              <a:t> </a:t>
            </a:r>
            <a:r>
              <a:rPr lang="fa-IR" sz="3200" dirty="0" smtClean="0"/>
              <a:t>بیماران دچار اختلالات افسردگی وقتی که رو به بهبودی روند و انرژی لازم برای طرح و اجرای نقشه خودکشی را مجددا کسب میکنند ، خطر خودکشی پیدا میکنند.</a:t>
            </a:r>
            <a:br>
              <a:rPr lang="fa-IR" sz="3200" dirty="0" smtClean="0"/>
            </a:br>
            <a:r>
              <a:rPr lang="fa-IR" sz="3200" dirty="0" smtClean="0"/>
              <a:t>( خودکشی متناقض گونه</a:t>
            </a:r>
            <a:r>
              <a:rPr lang="en-US" sz="3200" dirty="0" smtClean="0"/>
              <a:t>paradoxical </a:t>
            </a:r>
            <a:r>
              <a:rPr lang="fa-IR" sz="3200" dirty="0" smtClean="0"/>
              <a:t> )</a:t>
            </a:r>
            <a:r>
              <a:rPr lang="fa-IR" sz="3200" dirty="0"/>
              <a:t/>
            </a:r>
            <a:br>
              <a:rPr lang="fa-IR" sz="3200" dirty="0"/>
            </a:b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fa-IR" sz="3200" dirty="0">
                <a:solidFill>
                  <a:srgbClr val="FF0000"/>
                </a:solidFill>
              </a:rPr>
              <a:t>*</a:t>
            </a:r>
            <a:r>
              <a:rPr lang="fa-IR" sz="3200" dirty="0" smtClean="0">
                <a:solidFill>
                  <a:srgbClr val="FF0000"/>
                </a:solidFill>
              </a:rPr>
              <a:t>بهتر است برای بیمار افسرده مقدار زیادی داروی ضد افسردگی بویژه داروی سه حلقه ای نسخه نشود.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fa-IR" sz="2400" dirty="0" smtClean="0"/>
              <a:t> </a:t>
            </a:r>
            <a:r>
              <a:rPr lang="fa-IR" sz="3000" b="1" dirty="0" smtClean="0"/>
              <a:t>حدود 80% از بیماران از اشکال در خواب ، بویژه سحر خیزی (بیخوابی انتهایي )</a:t>
            </a:r>
            <a:r>
              <a:rPr lang="en-US" sz="3000" b="1" dirty="0" smtClean="0"/>
              <a:t> </a:t>
            </a:r>
            <a:r>
              <a:rPr lang="fa-IR" sz="3000" b="1" dirty="0" smtClean="0"/>
              <a:t>و بیدار شدنهای مکرر در طی شب که طی آن دائم افکار مزاحم دارند، شکایت دارند.</a:t>
            </a:r>
          </a:p>
          <a:p>
            <a:pPr algn="r" rtl="1" eaLnBrk="1" hangingPunct="1">
              <a:defRPr/>
            </a:pPr>
            <a:endParaRPr lang="fa-IR" sz="3000" b="1" dirty="0"/>
          </a:p>
          <a:p>
            <a:pPr algn="r" rtl="1" eaLnBrk="1" hangingPunct="1">
              <a:defRPr/>
            </a:pPr>
            <a:r>
              <a:rPr lang="fa-IR" sz="3000" b="1" dirty="0" smtClean="0"/>
              <a:t>بسیاری از بیماران دچار کاهش وزن و کاهش اشتها می شوند ، اما برخی نیز افزایش اشتها ، وزن و میزان خواب پیدا میکنند</a:t>
            </a:r>
          </a:p>
          <a:p>
            <a:pPr algn="r" rtl="1" eaLnBrk="1" hangingPunct="1">
              <a:defRPr/>
            </a:pPr>
            <a:r>
              <a:rPr lang="fa-IR" sz="3000" b="1" dirty="0" smtClean="0"/>
              <a:t> ممکن است </a:t>
            </a:r>
            <a:r>
              <a:rPr lang="fa-IR" sz="3000" b="1" dirty="0"/>
              <a:t>بیماریهای طبی همراه با افسردگی نظیر دیابت ، افزایش فشارخون ، بیماری انسدادی مزمن ریه و بیماری قلبی را تشدید </a:t>
            </a:r>
            <a:r>
              <a:rPr lang="fa-IR" sz="3000" b="1" dirty="0" smtClean="0"/>
              <a:t>شوند.</a:t>
            </a:r>
          </a:p>
          <a:p>
            <a:pPr algn="r" rtl="1" eaLnBrk="1" hangingPunct="1">
              <a:defRPr/>
            </a:pPr>
            <a:r>
              <a:rPr lang="fa-IR" sz="2800" b="1" dirty="0" smtClean="0"/>
              <a:t>سایر </a:t>
            </a:r>
            <a:r>
              <a:rPr lang="fa-IR" sz="2800" b="1" dirty="0"/>
              <a:t>علائم نباتی افسردگی عبارت است از کاهش علاقه و عملکرد جنسی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2999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870329" cy="5544616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fa-IR" sz="2400" b="1" dirty="0" smtClean="0">
                <a:effectLst/>
              </a:rPr>
              <a:t>اضطراب </a:t>
            </a:r>
            <a:r>
              <a:rPr lang="fa-IR" sz="2400" b="1" dirty="0">
                <a:effectLst/>
              </a:rPr>
              <a:t>از علائم شایع افسردگی است که بسیاری از بیماران یعنی حدود 90% از آنها را گرفتار میکند.</a:t>
            </a:r>
            <a:br>
              <a:rPr lang="fa-IR" sz="2400" b="1" dirty="0">
                <a:effectLst/>
              </a:rPr>
            </a:br>
            <a:r>
              <a:rPr lang="en-GB" sz="2400" b="1" dirty="0">
                <a:effectLst/>
              </a:rPr>
              <a:t/>
            </a:r>
            <a:br>
              <a:rPr lang="en-GB" sz="2400" b="1" dirty="0">
                <a:effectLst/>
              </a:rPr>
            </a:br>
            <a:r>
              <a:rPr lang="fa-IR" sz="2400" b="1" dirty="0" smtClean="0">
                <a:effectLst/>
              </a:rPr>
              <a:t>اضطراب ( از جمله حملات پانيك )، سوءمصرف الکل و شکایات جسمی </a:t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>( نظیر یبوست، سردرد ) اغلب درمان افسردگی را دشوار میکند.</a:t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/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>حدود 50% از کل بیماران ذکر میکنند که علایمشان در طول روز تغییرمیکند. شدت این مشکل در صبح بیشتر است و هرچه رو به غروب می رویم کمترمیشود</a:t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/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>علائم شناختی افسردگی عبارت است از احساس ذهنی ضعف تمركز</a:t>
            </a:r>
            <a:br>
              <a:rPr lang="fa-IR" sz="2400" b="1" dirty="0" smtClean="0">
                <a:effectLst/>
              </a:rPr>
            </a:br>
            <a:r>
              <a:rPr lang="fa-IR" sz="2400" b="1" dirty="0" smtClean="0">
                <a:effectLst/>
              </a:rPr>
              <a:t> ( 84% از بیماران در یک مطالعه )</a:t>
            </a:r>
            <a:r>
              <a:rPr lang="fa-IR" sz="2700" dirty="0" smtClean="0">
                <a:effectLst/>
              </a:rPr>
              <a:t/>
            </a:r>
            <a:br>
              <a:rPr lang="fa-IR" sz="2700" dirty="0" smtClean="0">
                <a:effectLst/>
              </a:rPr>
            </a:br>
            <a:endParaRPr lang="en-US" sz="27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41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fa-IR" sz="3600" b="1" dirty="0" smtClean="0"/>
              <a:t>از نظر ظاهری</a:t>
            </a:r>
            <a:r>
              <a:rPr lang="en-US" sz="3600" b="1" dirty="0" smtClean="0"/>
              <a:t> </a:t>
            </a:r>
            <a:r>
              <a:rPr lang="fa-IR" sz="3600" b="1" dirty="0"/>
              <a:t>توصیف </a:t>
            </a:r>
            <a:r>
              <a:rPr lang="fa-IR" sz="3600" b="1" dirty="0" smtClean="0"/>
              <a:t>کلی</a:t>
            </a:r>
            <a:endParaRPr lang="en-US" sz="3600" b="1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89138"/>
            <a:ext cx="7581280" cy="4530725"/>
          </a:xfrm>
        </p:spPr>
        <p:txBody>
          <a:bodyPr>
            <a:normAutofit/>
          </a:bodyPr>
          <a:lstStyle/>
          <a:p>
            <a:pPr algn="just" rtl="1" eaLnBrk="1" hangingPunct="1">
              <a:defRPr/>
            </a:pPr>
            <a:r>
              <a:rPr lang="fa-IR" sz="2900" b="1" dirty="0" smtClean="0"/>
              <a:t>کندی روانی – حرکتی شایعترین علامت است.</a:t>
            </a:r>
          </a:p>
          <a:p>
            <a:pPr algn="just" rtl="1" eaLnBrk="1" hangingPunct="1">
              <a:defRPr/>
            </a:pPr>
            <a:r>
              <a:rPr lang="fa-IR" sz="2900" b="1" dirty="0" smtClean="0"/>
              <a:t>تهیج روانی – حرکتی بویژه در سالخوردگان دیده می شود.مالیدن دستها به هم و کشیدن مو شايعترين علائم تهیج می باشد.</a:t>
            </a:r>
          </a:p>
          <a:p>
            <a:pPr marL="82296" indent="0" algn="just" rtl="1" eaLnBrk="1" hangingPunct="1">
              <a:buNone/>
              <a:defRPr/>
            </a:pPr>
            <a:endParaRPr lang="fa-IR" sz="2900" b="1" dirty="0" smtClean="0"/>
          </a:p>
          <a:p>
            <a:pPr algn="just" rtl="1" eaLnBrk="1" hangingPunct="1">
              <a:defRPr/>
            </a:pPr>
            <a:r>
              <a:rPr lang="fa-IR" sz="2900" b="1" dirty="0" smtClean="0"/>
              <a:t>نمای کلاسیک بیمار افسرده عبارت است از فردی با وضعیت خمیده ، بدون هیچ گونه حرکت خودبه خود و با نگاهی خیره به پایین </a:t>
            </a:r>
          </a:p>
        </p:txBody>
      </p:sp>
    </p:spTree>
    <p:extLst>
      <p:ext uri="{BB962C8B-B14F-4D97-AF65-F5344CB8AC3E}">
        <p14:creationId xmlns:p14="http://schemas.microsoft.com/office/powerpoint/2010/main" val="20165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413995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 تكلم ( </a:t>
            </a:r>
            <a:r>
              <a:rPr lang="en-US" dirty="0" smtClean="0"/>
              <a:t>Speech</a:t>
            </a:r>
            <a:r>
              <a:rPr lang="fa-IR" dirty="0" smtClean="0"/>
              <a:t>) :</a:t>
            </a:r>
            <a:r>
              <a:rPr lang="en-US" dirty="0" smtClean="0"/>
              <a:t>  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575"/>
            <a:ext cx="7920880" cy="4530725"/>
          </a:xfrm>
        </p:spPr>
        <p:txBody>
          <a:bodyPr>
            <a:normAutofit/>
          </a:bodyPr>
          <a:lstStyle/>
          <a:p>
            <a:pPr algn="just" rtl="1" eaLnBrk="1" hangingPunct="1">
              <a:defRPr/>
            </a:pPr>
            <a:r>
              <a:rPr lang="fa-IR" sz="3600" dirty="0" smtClean="0"/>
              <a:t>کاهش سرعت تکلم و تون صدا ، </a:t>
            </a:r>
          </a:p>
          <a:p>
            <a:pPr algn="just" rtl="1" eaLnBrk="1" hangingPunct="1">
              <a:defRPr/>
            </a:pPr>
            <a:r>
              <a:rPr lang="fa-IR" sz="3600" dirty="0" smtClean="0"/>
              <a:t>پاسخ دادن به سوالات به صورت یک کلمه ای</a:t>
            </a:r>
          </a:p>
          <a:p>
            <a:pPr algn="just" rtl="1" eaLnBrk="1" hangingPunct="1">
              <a:defRPr/>
            </a:pPr>
            <a:r>
              <a:rPr lang="fa-IR" sz="3600" dirty="0" smtClean="0"/>
              <a:t>پاسخ با تاخیر در بسیاری از بیماران افسرده مشهود است 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852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6" name="Rectangle 14"/>
          <p:cNvSpPr>
            <a:spLocks noGrp="1" noChangeArrowheads="1"/>
          </p:cNvSpPr>
          <p:nvPr>
            <p:ph idx="1"/>
          </p:nvPr>
        </p:nvSpPr>
        <p:spPr>
          <a:xfrm>
            <a:off x="971599" y="1052513"/>
            <a:ext cx="7942213" cy="4530725"/>
          </a:xfrm>
        </p:spPr>
        <p:txBody>
          <a:bodyPr/>
          <a:lstStyle/>
          <a:p>
            <a:pPr algn="just" rtl="1">
              <a:defRPr/>
            </a:pPr>
            <a:r>
              <a:rPr lang="fa-IR" dirty="0"/>
              <a:t>اگر بیمار افسرده ای هذیان یا توهم داشته باشد </a:t>
            </a:r>
            <a:r>
              <a:rPr lang="fa-IR" dirty="0" smtClean="0"/>
              <a:t>مبتلا </a:t>
            </a:r>
            <a:r>
              <a:rPr lang="fa-IR" dirty="0"/>
              <a:t>به افسردگی ماژور با خصایص سایکوتیک است </a:t>
            </a:r>
            <a:r>
              <a:rPr lang="fa-IR" dirty="0" smtClean="0"/>
              <a:t>.</a:t>
            </a:r>
          </a:p>
          <a:p>
            <a:pPr marL="82296" indent="0" algn="just" rtl="1">
              <a:buNone/>
              <a:defRPr/>
            </a:pPr>
            <a:endParaRPr lang="fa-IR" dirty="0" smtClean="0"/>
          </a:p>
          <a:p>
            <a:pPr algn="just" rtl="1">
              <a:defRPr/>
            </a:pPr>
            <a:r>
              <a:rPr lang="fa-IR" dirty="0" smtClean="0"/>
              <a:t>این هذیانها عبارتند از : هذیان گناه بی ارزشی ، فقر ، شکست ، گزند و بیماریهای جسمی وخیم(مثل سرطان)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6000" dirty="0" smtClean="0"/>
              <a:t>حافظه ( </a:t>
            </a:r>
            <a:r>
              <a:rPr lang="en-US" sz="6000" dirty="0" smtClean="0"/>
              <a:t> Memory</a:t>
            </a:r>
            <a:r>
              <a:rPr lang="fa-IR" sz="6000" dirty="0" smtClean="0"/>
              <a:t>)</a:t>
            </a:r>
            <a:r>
              <a:rPr lang="fa-IR" dirty="0" smtClean="0"/>
              <a:t> </a:t>
            </a:r>
            <a:endParaRPr lang="en-US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16113"/>
            <a:ext cx="7920880" cy="4392612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fa-IR" sz="3000" dirty="0" smtClean="0"/>
              <a:t>50-75 % از كل بيماران افسرده دچار نوعي اختلال شناختی هستند.«دمانس کاذب ناشی از افسردگی »(</a:t>
            </a:r>
            <a:r>
              <a:rPr lang="en-US" sz="3000" dirty="0" smtClean="0"/>
              <a:t>Depressive pseudo dementia</a:t>
            </a:r>
            <a:r>
              <a:rPr lang="fa-IR" sz="3000" dirty="0" smtClean="0"/>
              <a:t>)</a:t>
            </a:r>
          </a:p>
          <a:p>
            <a:pPr marL="82296" indent="0" algn="just" rtl="1" eaLnBrk="1" hangingPunct="1">
              <a:buNone/>
              <a:defRPr/>
            </a:pPr>
            <a:endParaRPr lang="fa-IR" sz="3000" dirty="0" smtClean="0"/>
          </a:p>
          <a:p>
            <a:pPr algn="just" rtl="1" eaLnBrk="1" hangingPunct="1">
              <a:defRPr/>
            </a:pPr>
            <a:r>
              <a:rPr lang="fa-IR" sz="3000" dirty="0" smtClean="0"/>
              <a:t>شکایت شایع این بیماران مختل شدن تمرکز و فراموشکاری است.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892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altLang="en-US" sz="4000" dirty="0" smtClean="0"/>
              <a:t>درمان افسردگی</a:t>
            </a:r>
            <a:endParaRPr lang="en-US" altLang="en-US" sz="40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1200"/>
            <a:ext cx="7776864" cy="4525963"/>
          </a:xfrm>
        </p:spPr>
        <p:txBody>
          <a:bodyPr>
            <a:normAutofit/>
          </a:bodyPr>
          <a:lstStyle/>
          <a:p>
            <a:pPr algn="r" rtl="1"/>
            <a:r>
              <a:rPr lang="fa-IR" altLang="en-US" dirty="0" smtClean="0"/>
              <a:t>گاه 12-16 هفته برای اثر بخشی دارو وقت لازم است</a:t>
            </a:r>
          </a:p>
          <a:p>
            <a:pPr marL="82296" indent="0" algn="r" rtl="1">
              <a:buNone/>
            </a:pPr>
            <a:endParaRPr lang="fa-IR" altLang="en-US" dirty="0" smtClean="0"/>
          </a:p>
          <a:p>
            <a:pPr algn="r" rtl="1"/>
            <a:r>
              <a:rPr lang="fa-IR" altLang="en-US" dirty="0" smtClean="0"/>
              <a:t>تغییرات </a:t>
            </a:r>
            <a:r>
              <a:rPr lang="fa-IR" altLang="en-US" dirty="0"/>
              <a:t>اولیه شامل</a:t>
            </a:r>
            <a:r>
              <a:rPr lang="fa-IR" altLang="en-US" dirty="0" smtClean="0"/>
              <a:t>:</a:t>
            </a:r>
          </a:p>
          <a:p>
            <a:pPr marL="82296" indent="0" algn="r" rtl="1">
              <a:buNone/>
            </a:pPr>
            <a:endParaRPr lang="fa-IR" altLang="en-US" dirty="0" smtClean="0"/>
          </a:p>
          <a:p>
            <a:pPr marL="82296" indent="0" algn="r" rtl="1">
              <a:buNone/>
            </a:pPr>
            <a:r>
              <a:rPr lang="fa-IR" altLang="en-US" dirty="0" smtClean="0"/>
              <a:t>کسب انرژی</a:t>
            </a:r>
          </a:p>
          <a:p>
            <a:pPr marL="82296" indent="0" algn="r" rtl="1">
              <a:buNone/>
            </a:pPr>
            <a:r>
              <a:rPr lang="fa-IR" altLang="en-US" dirty="0" smtClean="0"/>
              <a:t>خواب اشتها</a:t>
            </a:r>
          </a:p>
          <a:p>
            <a:pPr marL="82296" indent="0" algn="r" rtl="1">
              <a:buNone/>
            </a:pPr>
            <a:r>
              <a:rPr lang="fa-IR" altLang="en-US" dirty="0" smtClean="0"/>
              <a:t>نشانه ای از اثر بخشی دارو</a:t>
            </a:r>
          </a:p>
          <a:p>
            <a:pPr marL="82296" indent="0" algn="r" rtl="1">
              <a:buNone/>
            </a:pPr>
            <a:endParaRPr lang="fa-IR" altLang="en-US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اهمیت توجه به سالمندی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882497"/>
            <a:ext cx="7499350" cy="406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43608" y="247650"/>
            <a:ext cx="7643192" cy="1143000"/>
          </a:xfrm>
        </p:spPr>
        <p:txBody>
          <a:bodyPr/>
          <a:lstStyle/>
          <a:p>
            <a:pPr algn="r" rtl="1"/>
            <a:r>
              <a:rPr lang="fa-IR" altLang="en-US" b="1" dirty="0" smtClean="0"/>
              <a:t>تقویت خود مراقبتی سالمندان</a:t>
            </a:r>
            <a:endParaRPr lang="en-US" altLang="en-US" b="1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71599" y="1676400"/>
            <a:ext cx="7834263" cy="4648200"/>
          </a:xfrm>
        </p:spPr>
        <p:txBody>
          <a:bodyPr>
            <a:normAutofit/>
          </a:bodyPr>
          <a:lstStyle/>
          <a:p>
            <a:pPr marL="457200" indent="-457200" algn="r" rtl="1"/>
            <a:r>
              <a:rPr lang="fa-IR" altLang="en-US" b="1" dirty="0" smtClean="0"/>
              <a:t>اجرای شيوه زندگی سالم در دوره سالمندی</a:t>
            </a:r>
          </a:p>
          <a:p>
            <a:pPr marL="457200" indent="-457200" algn="r" rtl="1"/>
            <a:r>
              <a:rPr lang="fa-IR" altLang="en-US" b="1" dirty="0" smtClean="0"/>
              <a:t>تقويت ارتباط سالمند با پزشك</a:t>
            </a:r>
          </a:p>
          <a:p>
            <a:pPr marL="457200" indent="-457200" algn="r" rtl="1"/>
            <a:r>
              <a:rPr lang="fa-IR" altLang="en-US" b="1" dirty="0" smtClean="0"/>
              <a:t>پيگيری درمان بيماری و مراجعه بموقع به پزشک</a:t>
            </a:r>
          </a:p>
          <a:p>
            <a:pPr marL="457200" indent="-457200" algn="r" rtl="1"/>
            <a:r>
              <a:rPr lang="fa-IR" altLang="en-US" b="1" dirty="0" smtClean="0"/>
              <a:t>ثبت وضعيت عاطفی و جسمی توسط خود سالمند </a:t>
            </a:r>
          </a:p>
          <a:p>
            <a:pPr marL="457200" indent="-457200" algn="r" rtl="1"/>
            <a:r>
              <a:rPr lang="fa-IR" altLang="en-US" b="1" dirty="0" smtClean="0"/>
              <a:t>ايجاد مهارت های لازم درسالمند در راستای تامين اهداف سلامت</a:t>
            </a:r>
          </a:p>
        </p:txBody>
      </p:sp>
    </p:spTree>
    <p:extLst>
      <p:ext uri="{BB962C8B-B14F-4D97-AF65-F5344CB8AC3E}">
        <p14:creationId xmlns:p14="http://schemas.microsoft.com/office/powerpoint/2010/main" val="370832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altLang="en-US" dirty="0" smtClean="0"/>
              <a:t>درمان دارویی افسردگی سالمندان</a:t>
            </a:r>
            <a:endParaRPr lang="en-US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SSRIs –most common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Fluoxetine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Sertraline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Paroxetine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Fluvoxamine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Citalopram</a:t>
            </a:r>
          </a:p>
          <a:p>
            <a:pPr eaLnBrk="1" hangingPunct="1">
              <a:defRPr/>
            </a:pPr>
            <a:r>
              <a:rPr lang="en-US" altLang="en-US" sz="2400" dirty="0" smtClean="0"/>
              <a:t>SNRI’s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Venlafaxine</a:t>
            </a:r>
          </a:p>
          <a:p>
            <a:pPr lvl="1" eaLnBrk="1" hangingPunct="1">
              <a:defRPr/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uloxetine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Tricyclics </a:t>
            </a:r>
          </a:p>
          <a:p>
            <a:pPr lvl="1" eaLnBrk="1" hangingPunct="1">
              <a:defRPr/>
            </a:pPr>
            <a:r>
              <a:rPr lang="en-US" altLang="en-US" dirty="0" smtClean="0"/>
              <a:t>Nortriptyline</a:t>
            </a:r>
          </a:p>
          <a:p>
            <a:pPr eaLnBrk="1" hangingPunct="1">
              <a:defRPr/>
            </a:pPr>
            <a:r>
              <a:rPr lang="en-US" altLang="en-US" dirty="0" smtClean="0"/>
              <a:t>Others</a:t>
            </a:r>
          </a:p>
          <a:p>
            <a:pPr lvl="1" eaLnBrk="1" hangingPunct="1">
              <a:defRPr/>
            </a:pPr>
            <a:r>
              <a:rPr lang="en-US" altLang="en-US" dirty="0" smtClean="0"/>
              <a:t>Mirtazapine </a:t>
            </a:r>
          </a:p>
          <a:p>
            <a:pPr lvl="1" eaLnBrk="1" hangingPunct="1">
              <a:defRPr/>
            </a:pPr>
            <a:r>
              <a:rPr lang="en-US" altLang="en-US" dirty="0" smtClean="0"/>
              <a:t>Bupropion </a:t>
            </a:r>
          </a:p>
          <a:p>
            <a:pPr lvl="1" eaLnBrk="1" hangingPunct="1">
              <a:defRPr/>
            </a:pPr>
            <a:r>
              <a:rPr lang="en-US" altLang="en-US" dirty="0" smtClean="0"/>
              <a:t>Trazodone</a:t>
            </a:r>
          </a:p>
        </p:txBody>
      </p:sp>
    </p:spTree>
    <p:extLst>
      <p:ext uri="{BB962C8B-B14F-4D97-AF65-F5344CB8AC3E}">
        <p14:creationId xmlns:p14="http://schemas.microsoft.com/office/powerpoint/2010/main" val="343796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ARTOUCHE_COLOUR_04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268760"/>
            <a:ext cx="5688632" cy="42664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91880" y="2780929"/>
            <a:ext cx="2880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fa-IR" altLang="en-US" sz="3600" b="1" dirty="0" smtClean="0">
                <a:solidFill>
                  <a:srgbClr val="0000FF"/>
                </a:solidFill>
                <a:cs typeface="Titr" pitchFamily="2" charset="-78"/>
              </a:rPr>
              <a:t>اختلالات خواب در سالمندان</a:t>
            </a:r>
            <a:endParaRPr lang="en-GB" altLang="en-US" sz="3600" b="1" dirty="0">
              <a:solidFill>
                <a:srgbClr val="0000FF"/>
              </a:solidFill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49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خواب درسالمندان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اثربخشی خواب با افزایش سن کاهش می یابد.</a:t>
            </a:r>
            <a:endParaRPr lang="en-US" altLang="en-US" b="1" dirty="0">
              <a:cs typeface="Zar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b="1" dirty="0" smtClean="0">
                <a:cs typeface="Zar" pitchFamily="2" charset="-78"/>
              </a:rPr>
              <a:t>گسسته </a:t>
            </a:r>
            <a:r>
              <a:rPr lang="fa-IR" altLang="en-US" b="1" dirty="0">
                <a:cs typeface="Zar" pitchFamily="2" charset="-78"/>
              </a:rPr>
              <a:t>بودن خواب (حساسيت بيشتر در برابر محرکات درونی و بيرونی)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افت کيفيت خواب (نشاط آوری و نيروبخشی </a:t>
            </a:r>
            <a:r>
              <a:rPr lang="en-GB" altLang="en-US" b="1" dirty="0">
                <a:cs typeface="Zar" pitchFamily="2" charset="-78"/>
                <a:sym typeface="Wingdings 3" pitchFamily="18" charset="2"/>
              </a:rPr>
              <a:t></a:t>
            </a:r>
            <a:r>
              <a:rPr lang="fa-IR" altLang="en-US" b="1" dirty="0">
                <a:cs typeface="Zar" pitchFamily="2" charset="-78"/>
                <a:sym typeface="Wingdings 3" pitchFamily="18" charset="2"/>
              </a:rPr>
              <a:t>)</a:t>
            </a:r>
            <a:endParaRPr lang="en-GB" altLang="en-US" b="1" dirty="0">
              <a:cs typeface="Zar" pitchFamily="2" charset="-78"/>
              <a:sym typeface="Wingdings 3" pitchFamily="18" charset="2"/>
            </a:endParaRPr>
          </a:p>
          <a:p>
            <a:pPr algn="r" rtl="1"/>
            <a:endParaRPr lang="fa-IR" dirty="0" smtClean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9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 اختلال خواب در سالمندان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بیخوابی و یا خواب آلودگی روزانه میتواند ناشی از: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سیر  طبیعی سالمندی</a:t>
            </a:r>
          </a:p>
          <a:p>
            <a:pPr algn="r" rtl="1"/>
            <a:r>
              <a:rPr lang="fa-IR" dirty="0" smtClean="0"/>
              <a:t>بیماریهای طبی</a:t>
            </a:r>
          </a:p>
          <a:p>
            <a:pPr algn="r" rtl="1"/>
            <a:r>
              <a:rPr lang="fa-IR" dirty="0" smtClean="0"/>
              <a:t>عوامل روانشناختی</a:t>
            </a:r>
          </a:p>
          <a:p>
            <a:pPr algn="r" rtl="1"/>
            <a:r>
              <a:rPr lang="fa-IR" dirty="0" smtClean="0"/>
              <a:t>داروها</a:t>
            </a:r>
          </a:p>
          <a:p>
            <a:pPr marL="0" indent="0" algn="r" rt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بیماریهای طبی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 algn="r" rtl="1"/>
            <a:r>
              <a:rPr lang="fa-IR" dirty="0" smtClean="0"/>
              <a:t>بیماریهائی که سبب درد می شوند(آرتریت)</a:t>
            </a:r>
          </a:p>
          <a:p>
            <a:pPr algn="r" rtl="1"/>
            <a:r>
              <a:rPr lang="fa-IR" dirty="0" smtClean="0"/>
              <a:t>بیماریهائی که مشکلات تنفسی ایجاد میکنند (ریفلاکس- نارسائی احتقانی قلب  -  آپنه خواب)</a:t>
            </a:r>
          </a:p>
          <a:p>
            <a:pPr algn="r" rtl="1"/>
            <a:r>
              <a:rPr lang="fa-IR" dirty="0" smtClean="0"/>
              <a:t>بیماریهائی که تکرر ادرار یا مدفوع ایجاد میکنند (بزرگی پروستات-عفونت مثانه- اسهال و...)</a:t>
            </a: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4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584176"/>
          </a:xfrm>
        </p:spPr>
        <p:txBody>
          <a:bodyPr>
            <a:normAutofit fontScale="90000"/>
          </a:bodyPr>
          <a:lstStyle/>
          <a:p>
            <a:pPr algn="r"/>
            <a:r>
              <a:rPr lang="fa-IR" altLang="en-US" sz="4000" b="1" dirty="0" smtClean="0"/>
              <a:t/>
            </a:r>
            <a:br>
              <a:rPr lang="fa-IR" altLang="en-US" sz="4000" b="1" dirty="0" smtClean="0"/>
            </a:br>
            <a:r>
              <a:rPr lang="fa-IR" altLang="en-US" sz="4000" b="1" dirty="0" smtClean="0"/>
              <a:t>عوامل روانشناختی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fa-IR" altLang="en-US" b="1" dirty="0" smtClean="0"/>
              <a:t/>
            </a:r>
            <a:br>
              <a:rPr lang="fa-IR" altLang="en-US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algn="r" rtl="1"/>
            <a:r>
              <a:rPr lang="fa-IR" altLang="en-US" dirty="0" smtClean="0"/>
              <a:t>اضطراب: که درشروع وتداوم خواب اختلال ایجاد می کند.</a:t>
            </a:r>
          </a:p>
          <a:p>
            <a:pPr algn="r" rtl="1"/>
            <a:r>
              <a:rPr lang="fa-IR" altLang="en-US" dirty="0" smtClean="0"/>
              <a:t>افسردگی:سبب بیداری سحرگاهی می شود.</a:t>
            </a:r>
          </a:p>
          <a:p>
            <a:pPr algn="r" rtl="1"/>
            <a:r>
              <a:rPr lang="fa-IR" altLang="en-US" dirty="0" smtClean="0"/>
              <a:t>دمانس:اختلال درچرخه خواب وبیداری ایجادمیشود (درساعات شب بیقرارند).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09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altLang="en-US" b="1" dirty="0" smtClean="0"/>
              <a:t>داروهــــــــا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altLang="en-US" b="1" dirty="0" smtClean="0"/>
              <a:t>دیورتیک ها</a:t>
            </a:r>
          </a:p>
          <a:p>
            <a:pPr algn="r" rtl="1"/>
            <a:r>
              <a:rPr lang="fa-IR" altLang="en-US" b="1" dirty="0" smtClean="0"/>
              <a:t>نورولپتیک ها</a:t>
            </a:r>
          </a:p>
          <a:p>
            <a:pPr algn="r" rtl="1"/>
            <a:r>
              <a:rPr lang="fa-IR" altLang="en-US" b="1" dirty="0" smtClean="0"/>
              <a:t>ضدافسردگی ها</a:t>
            </a:r>
          </a:p>
          <a:p>
            <a:pPr algn="r" rtl="1"/>
            <a:r>
              <a:rPr lang="fa-IR" altLang="en-US" b="1" dirty="0" smtClean="0"/>
              <a:t>آنتی هیستامین ها</a:t>
            </a:r>
          </a:p>
          <a:p>
            <a:pPr algn="r" rtl="1"/>
            <a:r>
              <a:rPr lang="fa-IR" altLang="en-US" b="1" dirty="0" smtClean="0"/>
              <a:t>بنزودیازپین ها</a:t>
            </a:r>
            <a:endParaRPr lang="en-GB" altLang="en-US" b="1" dirty="0" smtClean="0"/>
          </a:p>
          <a:p>
            <a:pPr algn="r" rtl="1"/>
            <a:r>
              <a:rPr lang="fa-IR" altLang="en-US" b="1" dirty="0" smtClean="0"/>
              <a:t>کافئین</a:t>
            </a:r>
          </a:p>
          <a:p>
            <a:pPr algn="r" rtl="1"/>
            <a:r>
              <a:rPr lang="fa-IR" altLang="en-US" b="1" dirty="0" smtClean="0"/>
              <a:t>تئوفیلین</a:t>
            </a:r>
          </a:p>
          <a:p>
            <a:pPr algn="r" rtl="1"/>
            <a:r>
              <a:rPr lang="fa-IR" altLang="en-US" b="1" dirty="0" smtClean="0"/>
              <a:t>الکل</a:t>
            </a:r>
          </a:p>
          <a:p>
            <a:pPr algn="r" rtl="1"/>
            <a:r>
              <a:rPr lang="fa-IR" altLang="en-US" b="1" dirty="0" smtClean="0"/>
              <a:t>پسودوافدرین</a:t>
            </a:r>
          </a:p>
          <a:p>
            <a:pPr algn="r" rtl="1"/>
            <a:r>
              <a:rPr lang="fa-IR" altLang="en-US" b="1" dirty="0" smtClean="0"/>
              <a:t>کورتیکواستروئیدها</a:t>
            </a:r>
          </a:p>
          <a:p>
            <a:pPr algn="r" rtl="1"/>
            <a:r>
              <a:rPr lang="fa-IR" altLang="en-US" b="1" dirty="0" smtClean="0"/>
              <a:t>تیروکسین</a:t>
            </a:r>
            <a:endParaRPr lang="en-GB" altLang="en-US" b="1" dirty="0" smtClean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altLang="en-US" sz="4800">
                <a:solidFill>
                  <a:schemeClr val="tx1"/>
                </a:solidFill>
                <a:cs typeface="Titr" pitchFamily="2" charset="-78"/>
              </a:rPr>
              <a:t>عوارض محروميت از خواب کافی</a:t>
            </a:r>
            <a:endParaRPr lang="en-GB" altLang="en-US" sz="4800">
              <a:solidFill>
                <a:schemeClr val="tx1"/>
              </a:solidFill>
              <a:cs typeface="Titr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altLang="en-US" sz="3600" b="1" dirty="0" smtClean="0">
                <a:solidFill>
                  <a:schemeClr val="tx2"/>
                </a:solidFill>
                <a:cs typeface="Zar" pitchFamily="2" charset="-78"/>
              </a:rPr>
              <a:t>خستگی </a:t>
            </a: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و خواب آلودگی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کاهش هماهنگی عضلانی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افزا يش سوانح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تحريک پذيری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نا پايداری هيجانی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اختلال تمرکز</a:t>
            </a:r>
          </a:p>
          <a:p>
            <a:pPr algn="r" rtl="1">
              <a:lnSpc>
                <a:spcPct val="90000"/>
              </a:lnSpc>
            </a:pPr>
            <a:r>
              <a:rPr lang="fa-IR" altLang="en-US" sz="3600" b="1" dirty="0">
                <a:solidFill>
                  <a:schemeClr val="tx2"/>
                </a:solidFill>
                <a:cs typeface="Zar" pitchFamily="2" charset="-78"/>
              </a:rPr>
              <a:t>اختلال قضاوت</a:t>
            </a:r>
            <a:endParaRPr lang="en-GB" altLang="en-US" sz="3600" b="1" dirty="0">
              <a:solidFill>
                <a:schemeClr val="tx2"/>
              </a:solidFill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39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altLang="en-US" sz="6000" dirty="0">
                <a:solidFill>
                  <a:schemeClr val="tx2"/>
                </a:solidFill>
                <a:cs typeface="Titr" pitchFamily="2" charset="-78"/>
              </a:rPr>
              <a:t>ارزيابی خواب در سالمندان</a:t>
            </a:r>
            <a:endParaRPr lang="en-GB" altLang="en-US" sz="6000" dirty="0">
              <a:solidFill>
                <a:schemeClr val="tx2"/>
              </a:solidFill>
              <a:cs typeface="Titr" pitchFamily="2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با خواب شبانه خستگی اش رفع می شود؟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چه ساعتی به بستر می رود و </a:t>
            </a:r>
            <a:r>
              <a:rPr lang="fa-IR" altLang="en-US" b="1" dirty="0" smtClean="0">
                <a:cs typeface="Zar" pitchFamily="2" charset="-78"/>
              </a:rPr>
              <a:t>چه </a:t>
            </a:r>
            <a:r>
              <a:rPr lang="fa-IR" altLang="en-US" b="1" dirty="0">
                <a:cs typeface="Zar" pitchFamily="2" charset="-78"/>
              </a:rPr>
              <a:t>ساعتی بر می خيزد؟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 smtClean="0">
                <a:cs typeface="Zar" pitchFamily="2" charset="-78"/>
              </a:rPr>
              <a:t>آيا </a:t>
            </a:r>
            <a:r>
              <a:rPr lang="fa-IR" altLang="en-US" b="1" dirty="0">
                <a:cs typeface="Zar" pitchFamily="2" charset="-78"/>
              </a:rPr>
              <a:t>خواب او گسسته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ديگران به علائم غيرعادی نظير خرخر </a:t>
            </a:r>
            <a:r>
              <a:rPr lang="fa-IR" altLang="en-US" b="1" dirty="0" smtClean="0">
                <a:cs typeface="Zar" pitchFamily="2" charset="-78"/>
              </a:rPr>
              <a:t>کردن یا </a:t>
            </a:r>
            <a:r>
              <a:rPr lang="fa-IR" altLang="en-US" b="1" dirty="0">
                <a:cs typeface="Zar" pitchFamily="2" charset="-78"/>
              </a:rPr>
              <a:t>تکان اندامهای فرد اشاره می کنند؟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چه عواملی او را بيدار می کند؟ درد؟ سروصدا؟ يا عوامل ديگر</a:t>
            </a:r>
          </a:p>
        </p:txBody>
      </p:sp>
    </p:spTree>
    <p:extLst>
      <p:ext uri="{BB962C8B-B14F-4D97-AF65-F5344CB8AC3E}">
        <p14:creationId xmlns:p14="http://schemas.microsoft.com/office/powerpoint/2010/main" val="17596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altLang="en-US" b="1" dirty="0" smtClean="0">
                <a:latin typeface="Century Gothic" pitchFamily="34" charset="0"/>
                <a:cs typeface="B Mitra" pitchFamily="2" charset="-78"/>
              </a:rPr>
              <a:t>سالمند</a:t>
            </a:r>
            <a:r>
              <a:rPr lang="fa-IR" altLang="en-US" b="1" dirty="0" smtClean="0">
                <a:latin typeface="Century Gothic" pitchFamily="34" charset="0"/>
                <a:cs typeface="B Mitra" pitchFamily="2" charset="-78"/>
              </a:rPr>
              <a:t>ی</a:t>
            </a:r>
            <a:r>
              <a:rPr lang="ar-SA" altLang="en-US" b="1" dirty="0" smtClean="0">
                <a:latin typeface="Century Gothic" pitchFamily="34" charset="0"/>
                <a:cs typeface="B Mitra" pitchFamily="2" charset="-78"/>
              </a:rPr>
              <a:t> </a:t>
            </a:r>
            <a:r>
              <a:rPr lang="ar-SA" altLang="en-US" b="1" dirty="0">
                <a:latin typeface="Century Gothic" pitchFamily="34" charset="0"/>
                <a:cs typeface="B Mitra" pitchFamily="2" charset="-78"/>
              </a:rPr>
              <a:t>سالم:</a:t>
            </a:r>
            <a:r>
              <a:rPr lang="ar-SA" altLang="en-US" b="1" i="1" dirty="0">
                <a:latin typeface="Century Gothic" pitchFamily="34" charset="0"/>
                <a:cs typeface="B Mitra" pitchFamily="2" charset="-78"/>
              </a:rPr>
              <a:t/>
            </a:r>
            <a:br>
              <a:rPr lang="ar-SA" altLang="en-US" b="1" i="1" dirty="0">
                <a:latin typeface="Century Gothic" pitchFamily="34" charset="0"/>
                <a:cs typeface="B Mitra" pitchFamily="2" charset="-78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ar-SA" altLang="en-US" b="1" i="1" dirty="0" smtClean="0">
              <a:latin typeface="Century Gothic" pitchFamily="34" charset="0"/>
              <a:cs typeface="B Mitra" pitchFamily="2" charset="-78"/>
            </a:endParaRPr>
          </a:p>
          <a:p>
            <a:pPr algn="r" rtl="1"/>
            <a:r>
              <a:rPr lang="ar-SA" altLang="en-US" dirty="0" smtClean="0">
                <a:latin typeface="Century Gothic" pitchFamily="34" charset="0"/>
                <a:cs typeface="+mj-cs"/>
              </a:rPr>
              <a:t>تواناي</a:t>
            </a:r>
            <a:r>
              <a:rPr lang="fa-IR" altLang="en-US" dirty="0" smtClean="0">
                <a:latin typeface="Century Gothic" pitchFamily="34" charset="0"/>
                <a:cs typeface="+mj-cs"/>
              </a:rPr>
              <a:t>ی </a:t>
            </a:r>
            <a:r>
              <a:rPr lang="ar-SA" altLang="en-US" dirty="0" smtClean="0">
                <a:latin typeface="Century Gothic" pitchFamily="34" charset="0"/>
                <a:cs typeface="+mj-cs"/>
              </a:rPr>
              <a:t>حفظ خطر پايين ابتلاء به بيماري يا ناتوان</a:t>
            </a:r>
            <a:r>
              <a:rPr lang="fa-IR" altLang="en-US" dirty="0" smtClean="0">
                <a:latin typeface="Century Gothic" pitchFamily="34" charset="0"/>
                <a:cs typeface="+mj-cs"/>
              </a:rPr>
              <a:t>ی</a:t>
            </a:r>
            <a:r>
              <a:rPr lang="ar-SA" altLang="en-US" dirty="0" smtClean="0">
                <a:latin typeface="Century Gothic" pitchFamily="34" charset="0"/>
                <a:cs typeface="+mj-cs"/>
              </a:rPr>
              <a:t>،</a:t>
            </a:r>
            <a:endParaRPr lang="fa-IR" altLang="en-US" dirty="0" smtClean="0">
              <a:latin typeface="Century Gothic" pitchFamily="34" charset="0"/>
              <a:cs typeface="+mj-cs"/>
            </a:endParaRPr>
          </a:p>
          <a:p>
            <a:pPr algn="r" rtl="1"/>
            <a:r>
              <a:rPr lang="ar-SA" altLang="en-US" dirty="0" smtClean="0">
                <a:latin typeface="Century Gothic" pitchFamily="34" charset="0"/>
                <a:cs typeface="+mj-cs"/>
              </a:rPr>
              <a:t>حفظ عملكرد بالا</a:t>
            </a:r>
            <a:r>
              <a:rPr lang="fa-IR" altLang="en-US" dirty="0" smtClean="0">
                <a:latin typeface="Century Gothic" pitchFamily="34" charset="0"/>
                <a:cs typeface="+mj-cs"/>
              </a:rPr>
              <a:t>ی</a:t>
            </a:r>
            <a:r>
              <a:rPr lang="ar-SA" altLang="en-US" dirty="0" smtClean="0">
                <a:latin typeface="Century Gothic" pitchFamily="34" charset="0"/>
                <a:cs typeface="+mj-cs"/>
              </a:rPr>
              <a:t> ذهن</a:t>
            </a:r>
            <a:r>
              <a:rPr lang="fa-IR" altLang="en-US" dirty="0" smtClean="0">
                <a:latin typeface="Century Gothic" pitchFamily="34" charset="0"/>
                <a:cs typeface="+mj-cs"/>
              </a:rPr>
              <a:t>ی</a:t>
            </a:r>
            <a:r>
              <a:rPr lang="ar-SA" altLang="en-US" dirty="0" smtClean="0">
                <a:latin typeface="Century Gothic" pitchFamily="34" charset="0"/>
                <a:cs typeface="+mj-cs"/>
              </a:rPr>
              <a:t> و جسم</a:t>
            </a:r>
            <a:r>
              <a:rPr lang="fa-IR" altLang="en-US" dirty="0" smtClean="0">
                <a:latin typeface="Century Gothic" pitchFamily="34" charset="0"/>
                <a:cs typeface="+mj-cs"/>
              </a:rPr>
              <a:t>ی</a:t>
            </a:r>
            <a:endParaRPr lang="en-GB" altLang="en-US" dirty="0" smtClean="0">
              <a:latin typeface="Century Gothic" pitchFamily="34" charset="0"/>
              <a:cs typeface="+mj-cs"/>
            </a:endParaRPr>
          </a:p>
          <a:p>
            <a:pPr algn="r" rtl="1"/>
            <a:r>
              <a:rPr lang="ar-SA" altLang="en-US" dirty="0" smtClean="0">
                <a:latin typeface="Century Gothic" pitchFamily="34" charset="0"/>
                <a:cs typeface="+mj-cs"/>
              </a:rPr>
              <a:t>داشتن يك زندگي فعال</a:t>
            </a:r>
            <a:endParaRPr lang="en-GB" altLang="en-US" dirty="0">
              <a:latin typeface="Century Gothic" pitchFamily="34" charset="0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722821"/>
            <a:ext cx="4327171" cy="28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08050"/>
            <a:ext cx="7543800" cy="518795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فرد در به خواب رفتن مشکل دارد؟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زود از خواب بيدار می شود؟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در طول روز زياد چرت می زند يا می خوابد؟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تا به حال ضمن انجام کار به خواب رفته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 smtClean="0">
                <a:cs typeface="Zar" pitchFamily="2" charset="-78"/>
              </a:rPr>
              <a:t>آيا </a:t>
            </a:r>
            <a:r>
              <a:rPr lang="fa-IR" altLang="en-US" b="1" dirty="0">
                <a:cs typeface="Zar" pitchFamily="2" charset="-78"/>
              </a:rPr>
              <a:t>رفتارش تغيير کرده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زياد خميازه می کشد يا پای چشمهايش گود افتاده است؟</a:t>
            </a:r>
          </a:p>
          <a:p>
            <a:pPr algn="r" rtl="1">
              <a:lnSpc>
                <a:spcPct val="90000"/>
              </a:lnSpc>
            </a:pPr>
            <a:r>
              <a:rPr lang="fa-IR" altLang="en-US" b="1" dirty="0">
                <a:cs typeface="Zar" pitchFamily="2" charset="-78"/>
              </a:rPr>
              <a:t>آيا از خستگی شکايت می کند؟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54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altLang="en-US" b="1" dirty="0" smtClean="0"/>
              <a:t>توصیه های ساده برای بهبود خواب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2156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altLang="en-US" dirty="0" smtClean="0"/>
              <a:t>هرروز بطور منظم ورزش کنید.</a:t>
            </a:r>
          </a:p>
          <a:p>
            <a:pPr algn="r" rtl="1"/>
            <a:r>
              <a:rPr lang="fa-IR" altLang="en-US" dirty="0" smtClean="0"/>
              <a:t>ازچرت زدن یاخستگی بیش ازاندازه در طول روز خوداری شود.</a:t>
            </a:r>
          </a:p>
          <a:p>
            <a:pPr algn="r" rtl="1"/>
            <a:r>
              <a:rPr lang="fa-IR" altLang="en-US" dirty="0" smtClean="0"/>
              <a:t>اگر ظرف 30-20 دقیقه پس ازرفتن به بستر خوابتان نبردازبستر خارج شده وباکاری سرگرم شوید .</a:t>
            </a:r>
          </a:p>
          <a:p>
            <a:pPr algn="r" rtl="1"/>
            <a:r>
              <a:rPr lang="fa-IR" altLang="en-US" dirty="0" smtClean="0"/>
              <a:t>ازتماشای تلویزیون یامطالعه دربستر پرهیز کنید.</a:t>
            </a:r>
          </a:p>
          <a:p>
            <a:pPr algn="r" rtl="1"/>
            <a:r>
              <a:rPr lang="fa-IR" altLang="en-US" dirty="0" smtClean="0"/>
              <a:t>قبل ازخواب یک دوش آب گرم بگیرید.</a:t>
            </a:r>
          </a:p>
          <a:p>
            <a:pPr algn="r" rtl="1"/>
            <a:r>
              <a:rPr lang="fa-IR" altLang="en-US" dirty="0" smtClean="0"/>
              <a:t>شام سبک بخورید.</a:t>
            </a:r>
          </a:p>
          <a:p>
            <a:pPr algn="r" rtl="1"/>
            <a:r>
              <a:rPr lang="fa-IR" altLang="en-US" dirty="0" smtClean="0"/>
              <a:t>بعدازساعت 6 بعد ازظهر مایعات کمتری بنوشید. </a:t>
            </a:r>
          </a:p>
          <a:p>
            <a:pPr algn="r" rtl="1"/>
            <a:r>
              <a:rPr lang="fa-IR" altLang="en-US" dirty="0" smtClean="0"/>
              <a:t>پس از شام چای یاقهوه ننوشید.</a:t>
            </a:r>
          </a:p>
          <a:p>
            <a:pPr algn="r" rtl="1"/>
            <a:r>
              <a:rPr lang="fa-IR" altLang="en-US" dirty="0" smtClean="0"/>
              <a:t>قبل ازخواب یک لیوان شیر گرم بنوشید.</a:t>
            </a:r>
            <a:endParaRPr lang="en-GB" altLang="en-US" dirty="0" smtClean="0"/>
          </a:p>
          <a:p>
            <a:pPr algn="r" rtl="1"/>
            <a:endParaRPr lang="en-GB" altLang="en-US" sz="4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6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altLang="en-US" sz="4000" dirty="0">
                <a:solidFill>
                  <a:srgbClr val="00FFFF"/>
                </a:solidFill>
                <a:cs typeface="Titr" pitchFamily="2" charset="-78"/>
              </a:rPr>
              <a:t>داروهايی که در اختلال خواب </a:t>
            </a:r>
            <a:r>
              <a:rPr lang="fa-IR" altLang="en-US" sz="4000" dirty="0" smtClean="0">
                <a:solidFill>
                  <a:srgbClr val="00FFFF"/>
                </a:solidFill>
                <a:cs typeface="Titr" pitchFamily="2" charset="-78"/>
              </a:rPr>
              <a:t>تجويز </a:t>
            </a:r>
            <a:r>
              <a:rPr lang="fa-IR" altLang="en-US" sz="4000" dirty="0">
                <a:solidFill>
                  <a:srgbClr val="00FFFF"/>
                </a:solidFill>
                <a:cs typeface="Titr" pitchFamily="2" charset="-78"/>
              </a:rPr>
              <a:t>می شوند</a:t>
            </a:r>
            <a:endParaRPr lang="en-GB" altLang="en-US" sz="4000" dirty="0">
              <a:solidFill>
                <a:srgbClr val="00FFFF"/>
              </a:solidFill>
              <a:cs typeface="Titr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altLang="en-US" b="1" dirty="0" smtClean="0">
                <a:cs typeface="Yagut" pitchFamily="2" charset="-78"/>
              </a:rPr>
              <a:t>آنتی </a:t>
            </a:r>
            <a:r>
              <a:rPr lang="fa-IR" altLang="en-US" b="1" dirty="0">
                <a:cs typeface="Yagut" pitchFamily="2" charset="-78"/>
              </a:rPr>
              <a:t>هيستامين </a:t>
            </a:r>
            <a:r>
              <a:rPr lang="fa-IR" altLang="en-US" b="1" dirty="0" smtClean="0">
                <a:cs typeface="Yagut" pitchFamily="2" charset="-78"/>
              </a:rPr>
              <a:t>ها:</a:t>
            </a:r>
            <a:r>
              <a:rPr lang="fa-IR" altLang="en-US" b="1" dirty="0">
                <a:cs typeface="Yagut" pitchFamily="2" charset="-78"/>
              </a:rPr>
              <a:t>	     </a:t>
            </a:r>
            <a:r>
              <a:rPr lang="fa-IR" altLang="en-US" b="1" dirty="0" smtClean="0">
                <a:cs typeface="Yagut" pitchFamily="2" charset="-78"/>
              </a:rPr>
              <a:t>ديفن </a:t>
            </a:r>
            <a:r>
              <a:rPr lang="fa-IR" altLang="en-US" b="1" dirty="0">
                <a:cs typeface="Yagut" pitchFamily="2" charset="-78"/>
              </a:rPr>
              <a:t>هيدرامين </a:t>
            </a:r>
            <a:endParaRPr lang="fa-IR" altLang="en-US" b="1" dirty="0" smtClean="0">
              <a:cs typeface="Yagut" pitchFamily="2" charset="-78"/>
            </a:endParaRPr>
          </a:p>
          <a:p>
            <a:pPr marL="82296" indent="0" algn="r" rtl="1">
              <a:buNone/>
            </a:pPr>
            <a:endParaRPr lang="fa-IR" altLang="en-US" b="1" dirty="0" smtClean="0">
              <a:cs typeface="Yagut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altLang="en-US" b="1" dirty="0" smtClean="0">
                <a:cs typeface="Yagut" pitchFamily="2" charset="-78"/>
              </a:rPr>
              <a:t>ضد </a:t>
            </a:r>
            <a:r>
              <a:rPr lang="fa-IR" altLang="en-US" b="1" dirty="0">
                <a:cs typeface="Yagut" pitchFamily="2" charset="-78"/>
              </a:rPr>
              <a:t>افسردگی </a:t>
            </a:r>
            <a:r>
              <a:rPr lang="fa-IR" altLang="en-US" b="1" dirty="0" smtClean="0">
                <a:cs typeface="Yagut" pitchFamily="2" charset="-78"/>
              </a:rPr>
              <a:t>ها:</a:t>
            </a:r>
            <a:r>
              <a:rPr lang="fa-IR" altLang="en-US" b="1" dirty="0">
                <a:cs typeface="Yagut" pitchFamily="2" charset="-78"/>
              </a:rPr>
              <a:t>		     </a:t>
            </a:r>
            <a:r>
              <a:rPr lang="fa-IR" altLang="en-US" b="1" dirty="0" smtClean="0">
                <a:cs typeface="Yagut" pitchFamily="2" charset="-78"/>
              </a:rPr>
              <a:t>ترازودن</a:t>
            </a:r>
            <a:r>
              <a:rPr lang="fa-IR" altLang="en-US" sz="3600" b="1" dirty="0">
                <a:cs typeface="Yagut" pitchFamily="2" charset="-78"/>
              </a:rPr>
              <a:t>				</a:t>
            </a:r>
            <a:endParaRPr lang="en-GB" altLang="en-US" sz="3600" b="1" dirty="0">
              <a:cs typeface="Yagut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altLang="en-US" b="1" dirty="0">
                <a:cs typeface="Yagut" pitchFamily="2" charset="-78"/>
              </a:rPr>
              <a:t>مسکن / خواب </a:t>
            </a:r>
            <a:r>
              <a:rPr lang="fa-IR" altLang="en-US" b="1" dirty="0" smtClean="0">
                <a:cs typeface="Yagut" pitchFamily="2" charset="-78"/>
              </a:rPr>
              <a:t>آور:</a:t>
            </a:r>
            <a:r>
              <a:rPr lang="fa-IR" altLang="en-US" b="1" dirty="0">
                <a:cs typeface="Yagut" pitchFamily="2" charset="-78"/>
              </a:rPr>
              <a:t>	    </a:t>
            </a:r>
            <a:r>
              <a:rPr lang="fa-IR" altLang="en-US" b="1" dirty="0" smtClean="0">
                <a:cs typeface="Yagut" pitchFamily="2" charset="-78"/>
              </a:rPr>
              <a:t>زولپيدم</a:t>
            </a:r>
          </a:p>
          <a:p>
            <a:pPr marL="82296" indent="0" algn="r" rtl="1">
              <a:buNone/>
            </a:pPr>
            <a:endParaRPr lang="fa-IR" altLang="en-US" b="1" dirty="0" smtClean="0">
              <a:cs typeface="Yagut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altLang="en-US" b="1" dirty="0" smtClean="0">
                <a:cs typeface="Yagut" pitchFamily="2" charset="-78"/>
              </a:rPr>
              <a:t>بنزوديازپين ها:</a:t>
            </a:r>
          </a:p>
          <a:p>
            <a:pPr marL="82296" indent="0" algn="r" rtl="1">
              <a:buNone/>
            </a:pPr>
            <a:r>
              <a:rPr lang="fa-IR" altLang="en-US" b="1" dirty="0">
                <a:cs typeface="Yagut" pitchFamily="2" charset="-78"/>
              </a:rPr>
              <a:t> </a:t>
            </a:r>
            <a:r>
              <a:rPr lang="fa-IR" altLang="en-US" b="1" dirty="0" smtClean="0">
                <a:cs typeface="Yagut" pitchFamily="2" charset="-78"/>
              </a:rPr>
              <a:t>    لورازپام </a:t>
            </a:r>
            <a:r>
              <a:rPr lang="fa-IR" altLang="en-US" b="1" dirty="0">
                <a:cs typeface="Yagut" pitchFamily="2" charset="-78"/>
              </a:rPr>
              <a:t>ـ اکسازپام</a:t>
            </a:r>
          </a:p>
        </p:txBody>
      </p:sp>
    </p:spTree>
    <p:extLst>
      <p:ext uri="{BB962C8B-B14F-4D97-AF65-F5344CB8AC3E}">
        <p14:creationId xmlns:p14="http://schemas.microsoft.com/office/powerpoint/2010/main" val="228545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سالمندی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ctr">
              <a:buNone/>
            </a:pPr>
            <a:endParaRPr lang="en-US" altLang="en-US" i="1" dirty="0"/>
          </a:p>
          <a:p>
            <a:pPr algn="ctr">
              <a:buNone/>
            </a:pPr>
            <a:r>
              <a:rPr lang="en-US" altLang="en-US" i="1" dirty="0" smtClean="0"/>
              <a:t>Old age to the unlearned </a:t>
            </a:r>
          </a:p>
          <a:p>
            <a:pPr algn="ctr">
              <a:buNone/>
            </a:pPr>
            <a:r>
              <a:rPr lang="en-US" altLang="en-US" i="1" dirty="0" smtClean="0"/>
              <a:t>is winter.  To the learned, </a:t>
            </a:r>
          </a:p>
          <a:p>
            <a:pPr algn="ctr">
              <a:buNone/>
            </a:pPr>
            <a:r>
              <a:rPr lang="en-US" altLang="en-US" b="1" i="1" dirty="0" smtClean="0"/>
              <a:t>it is harvest time</a:t>
            </a:r>
            <a:r>
              <a:rPr lang="en-US" altLang="en-US" i="1" dirty="0" smtClean="0"/>
              <a:t>.</a:t>
            </a:r>
            <a:endParaRPr lang="fa-IR" altLang="en-US" i="1" dirty="0" smtClean="0"/>
          </a:p>
          <a:p>
            <a:pPr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fa-IR" dirty="0" smtClean="0"/>
              <a:t>سالمندی برای ناآگاهان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زمستان </a:t>
            </a:r>
            <a:r>
              <a:rPr lang="fa-IR" dirty="0" smtClean="0"/>
              <a:t>است و برای آگاهان،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 smtClean="0"/>
              <a:t>زمان </a:t>
            </a:r>
            <a:r>
              <a:rPr lang="fa-IR" b="1" dirty="0"/>
              <a:t>برداشت است</a:t>
            </a:r>
            <a:r>
              <a:rPr lang="fa-IR" dirty="0"/>
              <a:t>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015" y="-4572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373306"/>
            <a:ext cx="379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7200" dirty="0" smtClean="0">
                <a:solidFill>
                  <a:schemeClr val="bg1"/>
                </a:solidFill>
              </a:rPr>
              <a:t>با تشکر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خدمات در روانپزشکی سالمندان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pPr algn="r" rtl="1"/>
            <a:r>
              <a:rPr lang="fa-IR" dirty="0" smtClean="0"/>
              <a:t>پیشگیری از ایجاد بیماری</a:t>
            </a:r>
          </a:p>
          <a:p>
            <a:pPr algn="r" rtl="1"/>
            <a:r>
              <a:rPr lang="fa-IR" dirty="0" smtClean="0"/>
              <a:t>تشخیص و درمان بموقع بیماری</a:t>
            </a:r>
          </a:p>
          <a:p>
            <a:pPr algn="r" rtl="1"/>
            <a:r>
              <a:rPr lang="fa-IR" dirty="0" smtClean="0"/>
              <a:t>توانبخشی و آموزش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ARTOUCHE_COLOUR_04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268760"/>
            <a:ext cx="5688632" cy="42664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91880" y="2780929"/>
            <a:ext cx="2880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fa-IR" altLang="en-US" sz="3600" b="1" dirty="0" smtClean="0">
                <a:solidFill>
                  <a:srgbClr val="0000FF"/>
                </a:solidFill>
                <a:cs typeface="Titr" pitchFamily="2" charset="-78"/>
              </a:rPr>
              <a:t>اختلال افسردگی در سالمندان</a:t>
            </a:r>
            <a:endParaRPr lang="en-GB" altLang="en-US" sz="3600" b="1" dirty="0">
              <a:solidFill>
                <a:srgbClr val="0000FF"/>
              </a:solidFill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0131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140968"/>
            <a:ext cx="8100392" cy="31074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sz="3600" dirty="0"/>
              <a:t>Depression is a true and treatable </a:t>
            </a:r>
            <a:r>
              <a:rPr lang="en-GB" sz="3600" dirty="0" smtClean="0"/>
              <a:t>disease, </a:t>
            </a:r>
            <a:endParaRPr lang="fa-IR" sz="3600" dirty="0" smtClean="0"/>
          </a:p>
          <a:p>
            <a:pPr marL="82296" indent="0" algn="ctr">
              <a:buNone/>
            </a:pPr>
            <a:r>
              <a:rPr lang="en-GB" sz="3600" dirty="0" smtClean="0"/>
              <a:t>not </a:t>
            </a:r>
            <a:r>
              <a:rPr lang="en-GB" sz="3600" dirty="0"/>
              <a:t>a normal part of </a:t>
            </a:r>
            <a:r>
              <a:rPr lang="en-GB" sz="3600" dirty="0" smtClean="0"/>
              <a:t>aging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15616" y="620688"/>
            <a:ext cx="1223962" cy="1293813"/>
            <a:chOff x="158" y="2433"/>
            <a:chExt cx="817" cy="122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249" y="2478"/>
              <a:ext cx="635" cy="635"/>
            </a:xfrm>
            <a:prstGeom prst="ellipse">
              <a:avLst/>
            </a:prstGeom>
            <a:solidFill>
              <a:schemeClr val="folHlink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31" y="2704"/>
              <a:ext cx="45" cy="4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57" y="2704"/>
              <a:ext cx="45" cy="46"/>
            </a:xfrm>
            <a:prstGeom prst="ellips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 rot="6197319" flipH="1">
              <a:off x="355" y="2574"/>
              <a:ext cx="182" cy="182"/>
            </a:xfrm>
            <a:custGeom>
              <a:avLst/>
              <a:gdLst>
                <a:gd name="T0" fmla="*/ 0 w 159"/>
                <a:gd name="T1" fmla="*/ 182 h 182"/>
                <a:gd name="T2" fmla="*/ 794 w 159"/>
                <a:gd name="T3" fmla="*/ 136 h 182"/>
                <a:gd name="T4" fmla="*/ 794 w 159"/>
                <a:gd name="T5" fmla="*/ 0 h 182"/>
                <a:gd name="T6" fmla="*/ 0 60000 65536"/>
                <a:gd name="T7" fmla="*/ 0 60000 65536"/>
                <a:gd name="T8" fmla="*/ 0 60000 65536"/>
                <a:gd name="T9" fmla="*/ 0 w 159"/>
                <a:gd name="T10" fmla="*/ 0 h 182"/>
                <a:gd name="T11" fmla="*/ 159 w 159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2">
                  <a:moveTo>
                    <a:pt x="0" y="182"/>
                  </a:moveTo>
                  <a:cubicBezTo>
                    <a:pt x="56" y="174"/>
                    <a:pt x="113" y="166"/>
                    <a:pt x="136" y="136"/>
                  </a:cubicBezTo>
                  <a:cubicBezTo>
                    <a:pt x="159" y="106"/>
                    <a:pt x="147" y="53"/>
                    <a:pt x="136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rot="20751259" flipV="1">
              <a:off x="611" y="2608"/>
              <a:ext cx="181" cy="172"/>
            </a:xfrm>
            <a:custGeom>
              <a:avLst/>
              <a:gdLst>
                <a:gd name="T0" fmla="*/ 0 w 159"/>
                <a:gd name="T1" fmla="*/ 88 h 182"/>
                <a:gd name="T2" fmla="*/ 733 w 159"/>
                <a:gd name="T3" fmla="*/ 65 h 182"/>
                <a:gd name="T4" fmla="*/ 733 w 159"/>
                <a:gd name="T5" fmla="*/ 0 h 182"/>
                <a:gd name="T6" fmla="*/ 0 60000 65536"/>
                <a:gd name="T7" fmla="*/ 0 60000 65536"/>
                <a:gd name="T8" fmla="*/ 0 60000 65536"/>
                <a:gd name="T9" fmla="*/ 0 w 159"/>
                <a:gd name="T10" fmla="*/ 0 h 182"/>
                <a:gd name="T11" fmla="*/ 159 w 159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2">
                  <a:moveTo>
                    <a:pt x="0" y="182"/>
                  </a:moveTo>
                  <a:cubicBezTo>
                    <a:pt x="56" y="174"/>
                    <a:pt x="113" y="166"/>
                    <a:pt x="136" y="136"/>
                  </a:cubicBezTo>
                  <a:cubicBezTo>
                    <a:pt x="159" y="106"/>
                    <a:pt x="147" y="53"/>
                    <a:pt x="136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31" y="2750"/>
              <a:ext cx="90" cy="7"/>
            </a:xfrm>
            <a:custGeom>
              <a:avLst/>
              <a:gdLst>
                <a:gd name="T0" fmla="*/ 0 w 90"/>
                <a:gd name="T1" fmla="*/ 7 h 7"/>
                <a:gd name="T2" fmla="*/ 90 w 90"/>
                <a:gd name="T3" fmla="*/ 7 h 7"/>
                <a:gd name="T4" fmla="*/ 0 60000 65536"/>
                <a:gd name="T5" fmla="*/ 0 60000 65536"/>
                <a:gd name="T6" fmla="*/ 0 w 90"/>
                <a:gd name="T7" fmla="*/ 0 h 7"/>
                <a:gd name="T8" fmla="*/ 90 w 90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7">
                  <a:moveTo>
                    <a:pt x="0" y="7"/>
                  </a:moveTo>
                  <a:cubicBezTo>
                    <a:pt x="37" y="3"/>
                    <a:pt x="75" y="0"/>
                    <a:pt x="90" y="7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12" y="2750"/>
              <a:ext cx="90" cy="7"/>
            </a:xfrm>
            <a:custGeom>
              <a:avLst/>
              <a:gdLst>
                <a:gd name="T0" fmla="*/ 0 w 90"/>
                <a:gd name="T1" fmla="*/ 7 h 7"/>
                <a:gd name="T2" fmla="*/ 90 w 90"/>
                <a:gd name="T3" fmla="*/ 7 h 7"/>
                <a:gd name="T4" fmla="*/ 0 60000 65536"/>
                <a:gd name="T5" fmla="*/ 0 60000 65536"/>
                <a:gd name="T6" fmla="*/ 0 w 90"/>
                <a:gd name="T7" fmla="*/ 0 h 7"/>
                <a:gd name="T8" fmla="*/ 90 w 90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7">
                  <a:moveTo>
                    <a:pt x="0" y="7"/>
                  </a:moveTo>
                  <a:cubicBezTo>
                    <a:pt x="37" y="3"/>
                    <a:pt x="75" y="0"/>
                    <a:pt x="90" y="7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 rot="995240">
              <a:off x="476" y="2976"/>
              <a:ext cx="181" cy="52"/>
            </a:xfrm>
            <a:custGeom>
              <a:avLst/>
              <a:gdLst>
                <a:gd name="T0" fmla="*/ 0 w 318"/>
                <a:gd name="T1" fmla="*/ 1 h 97"/>
                <a:gd name="T2" fmla="*/ 1 w 318"/>
                <a:gd name="T3" fmla="*/ 1 h 97"/>
                <a:gd name="T4" fmla="*/ 1 w 318"/>
                <a:gd name="T5" fmla="*/ 1 h 97"/>
                <a:gd name="T6" fmla="*/ 0 60000 65536"/>
                <a:gd name="T7" fmla="*/ 0 60000 65536"/>
                <a:gd name="T8" fmla="*/ 0 60000 65536"/>
                <a:gd name="T9" fmla="*/ 0 w 318"/>
                <a:gd name="T10" fmla="*/ 0 h 97"/>
                <a:gd name="T11" fmla="*/ 318 w 318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97">
                  <a:moveTo>
                    <a:pt x="0" y="97"/>
                  </a:moveTo>
                  <a:cubicBezTo>
                    <a:pt x="64" y="55"/>
                    <a:pt x="129" y="14"/>
                    <a:pt x="182" y="7"/>
                  </a:cubicBezTo>
                  <a:cubicBezTo>
                    <a:pt x="235" y="0"/>
                    <a:pt x="276" y="26"/>
                    <a:pt x="318" y="52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58" y="2470"/>
              <a:ext cx="409" cy="325"/>
            </a:xfrm>
            <a:custGeom>
              <a:avLst/>
              <a:gdLst>
                <a:gd name="T0" fmla="*/ 409 w 409"/>
                <a:gd name="T1" fmla="*/ 8 h 325"/>
                <a:gd name="T2" fmla="*/ 137 w 409"/>
                <a:gd name="T3" fmla="*/ 53 h 325"/>
                <a:gd name="T4" fmla="*/ 0 w 409"/>
                <a:gd name="T5" fmla="*/ 325 h 325"/>
                <a:gd name="T6" fmla="*/ 0 60000 65536"/>
                <a:gd name="T7" fmla="*/ 0 60000 65536"/>
                <a:gd name="T8" fmla="*/ 0 60000 65536"/>
                <a:gd name="T9" fmla="*/ 0 w 409"/>
                <a:gd name="T10" fmla="*/ 0 h 325"/>
                <a:gd name="T11" fmla="*/ 409 w 409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" h="325">
                  <a:moveTo>
                    <a:pt x="409" y="8"/>
                  </a:moveTo>
                  <a:cubicBezTo>
                    <a:pt x="307" y="4"/>
                    <a:pt x="205" y="0"/>
                    <a:pt x="137" y="53"/>
                  </a:cubicBezTo>
                  <a:cubicBezTo>
                    <a:pt x="69" y="106"/>
                    <a:pt x="34" y="215"/>
                    <a:pt x="0" y="325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57" y="2478"/>
              <a:ext cx="273" cy="272"/>
            </a:xfrm>
            <a:custGeom>
              <a:avLst/>
              <a:gdLst>
                <a:gd name="T0" fmla="*/ 0 w 273"/>
                <a:gd name="T1" fmla="*/ 0 h 272"/>
                <a:gd name="T2" fmla="*/ 227 w 273"/>
                <a:gd name="T3" fmla="*/ 90 h 272"/>
                <a:gd name="T4" fmla="*/ 273 w 273"/>
                <a:gd name="T5" fmla="*/ 272 h 272"/>
                <a:gd name="T6" fmla="*/ 0 60000 65536"/>
                <a:gd name="T7" fmla="*/ 0 60000 65536"/>
                <a:gd name="T8" fmla="*/ 0 60000 65536"/>
                <a:gd name="T9" fmla="*/ 0 w 273"/>
                <a:gd name="T10" fmla="*/ 0 h 272"/>
                <a:gd name="T11" fmla="*/ 273 w 273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272">
                  <a:moveTo>
                    <a:pt x="0" y="0"/>
                  </a:moveTo>
                  <a:cubicBezTo>
                    <a:pt x="91" y="22"/>
                    <a:pt x="182" y="45"/>
                    <a:pt x="227" y="90"/>
                  </a:cubicBezTo>
                  <a:cubicBezTo>
                    <a:pt x="272" y="135"/>
                    <a:pt x="272" y="203"/>
                    <a:pt x="273" y="272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58" y="2433"/>
              <a:ext cx="318" cy="317"/>
            </a:xfrm>
            <a:custGeom>
              <a:avLst/>
              <a:gdLst>
                <a:gd name="T0" fmla="*/ 318 w 318"/>
                <a:gd name="T1" fmla="*/ 45 h 317"/>
                <a:gd name="T2" fmla="*/ 91 w 318"/>
                <a:gd name="T3" fmla="*/ 45 h 317"/>
                <a:gd name="T4" fmla="*/ 0 w 318"/>
                <a:gd name="T5" fmla="*/ 317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318" y="45"/>
                  </a:moveTo>
                  <a:cubicBezTo>
                    <a:pt x="231" y="22"/>
                    <a:pt x="144" y="0"/>
                    <a:pt x="91" y="45"/>
                  </a:cubicBezTo>
                  <a:cubicBezTo>
                    <a:pt x="38" y="90"/>
                    <a:pt x="19" y="203"/>
                    <a:pt x="0" y="317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67" y="2448"/>
              <a:ext cx="408" cy="211"/>
            </a:xfrm>
            <a:custGeom>
              <a:avLst/>
              <a:gdLst>
                <a:gd name="T0" fmla="*/ 0 w 408"/>
                <a:gd name="T1" fmla="*/ 30 h 211"/>
                <a:gd name="T2" fmla="*/ 272 w 408"/>
                <a:gd name="T3" fmla="*/ 30 h 211"/>
                <a:gd name="T4" fmla="*/ 408 w 408"/>
                <a:gd name="T5" fmla="*/ 211 h 211"/>
                <a:gd name="T6" fmla="*/ 0 60000 65536"/>
                <a:gd name="T7" fmla="*/ 0 60000 65536"/>
                <a:gd name="T8" fmla="*/ 0 60000 65536"/>
                <a:gd name="T9" fmla="*/ 0 w 408"/>
                <a:gd name="T10" fmla="*/ 0 h 211"/>
                <a:gd name="T11" fmla="*/ 408 w 408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11">
                  <a:moveTo>
                    <a:pt x="0" y="30"/>
                  </a:moveTo>
                  <a:cubicBezTo>
                    <a:pt x="102" y="15"/>
                    <a:pt x="204" y="0"/>
                    <a:pt x="272" y="30"/>
                  </a:cubicBezTo>
                  <a:cubicBezTo>
                    <a:pt x="340" y="60"/>
                    <a:pt x="374" y="135"/>
                    <a:pt x="408" y="211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567" y="3113"/>
              <a:ext cx="0" cy="36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20" descr="Oak"/>
            <p:cNvSpPr>
              <a:spLocks noChangeArrowheads="1"/>
            </p:cNvSpPr>
            <p:nvPr/>
          </p:nvSpPr>
          <p:spPr bwMode="auto">
            <a:xfrm>
              <a:off x="204" y="3430"/>
              <a:ext cx="726" cy="22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68" y="2960"/>
              <a:ext cx="295" cy="497"/>
            </a:xfrm>
            <a:custGeom>
              <a:avLst/>
              <a:gdLst>
                <a:gd name="T0" fmla="*/ 295 w 295"/>
                <a:gd name="T1" fmla="*/ 268 h 497"/>
                <a:gd name="T2" fmla="*/ 163 w 295"/>
                <a:gd name="T3" fmla="*/ 470 h 497"/>
                <a:gd name="T4" fmla="*/ 134 w 295"/>
                <a:gd name="T5" fmla="*/ 108 h 497"/>
                <a:gd name="T6" fmla="*/ 0 w 295"/>
                <a:gd name="T7" fmla="*/ 0 h 4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497"/>
                <a:gd name="T14" fmla="*/ 295 w 295"/>
                <a:gd name="T15" fmla="*/ 497 h 4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497">
                  <a:moveTo>
                    <a:pt x="295" y="268"/>
                  </a:moveTo>
                  <a:cubicBezTo>
                    <a:pt x="275" y="302"/>
                    <a:pt x="190" y="497"/>
                    <a:pt x="163" y="470"/>
                  </a:cubicBezTo>
                  <a:cubicBezTo>
                    <a:pt x="136" y="443"/>
                    <a:pt x="161" y="186"/>
                    <a:pt x="134" y="108"/>
                  </a:cubicBezTo>
                  <a:cubicBezTo>
                    <a:pt x="107" y="30"/>
                    <a:pt x="28" y="22"/>
                    <a:pt x="0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67" y="3249"/>
              <a:ext cx="226" cy="272"/>
            </a:xfrm>
            <a:custGeom>
              <a:avLst/>
              <a:gdLst>
                <a:gd name="T0" fmla="*/ 0 w 226"/>
                <a:gd name="T1" fmla="*/ 0 h 272"/>
                <a:gd name="T2" fmla="*/ 226 w 226"/>
                <a:gd name="T3" fmla="*/ 272 h 272"/>
                <a:gd name="T4" fmla="*/ 0 60000 65536"/>
                <a:gd name="T5" fmla="*/ 0 60000 65536"/>
                <a:gd name="T6" fmla="*/ 0 w 226"/>
                <a:gd name="T7" fmla="*/ 0 h 272"/>
                <a:gd name="T8" fmla="*/ 226 w 226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6" h="272">
                  <a:moveTo>
                    <a:pt x="0" y="0"/>
                  </a:moveTo>
                  <a:cubicBezTo>
                    <a:pt x="0" y="0"/>
                    <a:pt x="113" y="136"/>
                    <a:pt x="226" y="272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9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/>
          <p:cNvSpPr>
            <a:spLocks noChangeArrowheads="1"/>
          </p:cNvSpPr>
          <p:nvPr/>
        </p:nvSpPr>
        <p:spPr bwMode="auto">
          <a:xfrm>
            <a:off x="1403648" y="1196752"/>
            <a:ext cx="7416824" cy="468334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C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50000"/>
              </a:lnSpc>
              <a:defRPr/>
            </a:pPr>
            <a:r>
              <a:rPr lang="fa-I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با شناخت نشانه های زود رس  افسردگی می توان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fa-I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به موقع آن را شناسایی و درمان نمود.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195"/>
            </a:schemeClr>
          </a:solidFill>
          <a:ln>
            <a:solidFill>
              <a:srgbClr val="C0C0C0"/>
            </a:solidFill>
          </a:ln>
        </p:spPr>
        <p:txBody>
          <a:bodyPr anchor="ctr" anchorCtr="1">
            <a:noAutofit/>
          </a:bodyPr>
          <a:lstStyle/>
          <a:p>
            <a:pPr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B Nazanin" pitchFamily="2" charset="-78"/>
              </a:rPr>
              <a:t>میزان شیوع افسردگی در سالمندان  15- 25 درصد می باشد.</a:t>
            </a:r>
          </a:p>
          <a:p>
            <a:pPr marL="82296" indent="0" algn="ct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fa-IR" sz="28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B Nazanin" pitchFamily="2" charset="-78"/>
            </a:endParaRPr>
          </a:p>
          <a:p>
            <a:pPr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B Nazanin" pitchFamily="2" charset="-78"/>
              </a:rPr>
              <a:t>حداقل 25 درصد مراجعان به پزشکان عمومی  را بیماران افسرده تشخیص می دهند.</a:t>
            </a:r>
            <a:endParaRPr lang="en-US" sz="28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B Nazanin" pitchFamily="2" charset="-78"/>
            </a:endParaRPr>
          </a:p>
          <a:p>
            <a:pPr algn="ct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105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18072" cy="1143000"/>
          </a:xfrm>
        </p:spPr>
        <p:txBody>
          <a:bodyPr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</a:rPr>
              <a:t>عوارض ناشی از افسردگی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71599" y="1643063"/>
            <a:ext cx="7758063" cy="4143375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تشخیص افسردگی معمولا بسیار کمتر از میزان واقعی است </a:t>
            </a:r>
          </a:p>
          <a:p>
            <a:pPr marL="365760" indent="-283464" algn="r" rt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           (</a:t>
            </a:r>
            <a:r>
              <a:rPr lang="en-US" sz="2800" b="1" dirty="0" smtClean="0">
                <a:solidFill>
                  <a:schemeClr val="tx2"/>
                </a:solidFill>
                <a:cs typeface="B Nazanin" pitchFamily="2" charset="-78"/>
              </a:rPr>
              <a:t>WHO</a:t>
            </a: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 50% میزان واقعی)</a:t>
            </a:r>
          </a:p>
          <a:p>
            <a:pPr marL="365760" indent="-283464" algn="r" rtl="1" eaLnBrk="1" fontAlgn="auto" hangingPunct="1">
              <a:spcAft>
                <a:spcPts val="0"/>
              </a:spcAft>
              <a:buFontTx/>
              <a:buNone/>
              <a:defRPr/>
            </a:pPr>
            <a:endParaRPr lang="fa-IR" sz="28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365760" indent="-283464" algn="r" rtl="1" eaLnBrk="1" fontAlgn="auto" hangingPunct="1">
              <a:spcAft>
                <a:spcPts val="0"/>
              </a:spcAft>
              <a:defRPr/>
            </a:pPr>
            <a:r>
              <a:rPr lang="fa-IR" sz="2800" b="1" dirty="0" smtClean="0">
                <a:cs typeface="B Nazanin" pitchFamily="2" charset="-78"/>
              </a:rPr>
              <a:t> افسردگی</a:t>
            </a: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دومین اختلال هزینه بر جهان تا سال 2016 خواهد بود</a:t>
            </a:r>
            <a:r>
              <a:rPr lang="en-US" sz="2800" b="1" dirty="0" smtClean="0">
                <a:cs typeface="B Nazanin" pitchFamily="2" charset="-78"/>
              </a:rPr>
              <a:t>.</a:t>
            </a:r>
          </a:p>
          <a:p>
            <a:pPr marL="365760" indent="-283464" algn="r" rt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cs typeface="B Nazanin" pitchFamily="2" charset="-78"/>
            </a:endParaRPr>
          </a:p>
          <a:p>
            <a:pPr marL="365760" indent="-283464" algn="r" rtl="1" eaLnBrk="1" fontAlgn="auto" hangingPunct="1">
              <a:spcAft>
                <a:spcPts val="0"/>
              </a:spcAft>
              <a:defRPr/>
            </a:pPr>
            <a:r>
              <a:rPr lang="fa-IR" sz="2800" b="1" dirty="0" smtClean="0">
                <a:cs typeface="B Nazanin" pitchFamily="2" charset="-78"/>
              </a:rPr>
              <a:t>افسردگی به عنوان شروع کننده یا دوام دهنده بسیاری از بیماری های جسمی عمل می کند.</a:t>
            </a:r>
          </a:p>
          <a:p>
            <a:pPr algn="r" rtl="1"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بیماری مهم </a:t>
            </a:r>
            <a:r>
              <a:rPr lang="fa-IR" sz="2800" b="1" dirty="0">
                <a:solidFill>
                  <a:schemeClr val="tx2"/>
                </a:solidFill>
                <a:cs typeface="B Nazanin" pitchFamily="2" charset="-78"/>
              </a:rPr>
              <a:t>و ناتوان کننده بوده </a:t>
            </a: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و سبب افت کارایی فرد میشود</a:t>
            </a:r>
            <a:endParaRPr lang="fa-IR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 eaLnBrk="1" hangingPunct="1">
              <a:buFontTx/>
              <a:buNone/>
              <a:defRPr/>
            </a:pPr>
            <a:endParaRPr lang="fa-IR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 eaLnBrk="1" hangingPunct="1">
              <a:buFontTx/>
              <a:buNone/>
              <a:defRPr/>
            </a:pPr>
            <a:endParaRPr lang="fa-IR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 eaLnBrk="1" hangingPunct="1">
              <a:buFontTx/>
              <a:buNone/>
              <a:defRPr/>
            </a:pPr>
            <a:endParaRPr lang="en-US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endParaRPr lang="en-US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71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2157</TotalTime>
  <Words>1070</Words>
  <Application>Microsoft Office PowerPoint</Application>
  <PresentationFormat>On-screen Show (4:3)</PresentationFormat>
  <Paragraphs>175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Solstice</vt:lpstr>
      <vt:lpstr>1_Solstice</vt:lpstr>
      <vt:lpstr>      ارزیابی اختلالات روانی سالمندان (اختلالات افسردگی و خواب)</vt:lpstr>
      <vt:lpstr>اهمیت توجه به سالمندی</vt:lpstr>
      <vt:lpstr>سالمندی سالم: </vt:lpstr>
      <vt:lpstr>خدمات در روانپزشکی سالمندان</vt:lpstr>
      <vt:lpstr>PowerPoint Presentation</vt:lpstr>
      <vt:lpstr>.</vt:lpstr>
      <vt:lpstr>PowerPoint Presentation</vt:lpstr>
      <vt:lpstr>PowerPoint Presentation</vt:lpstr>
      <vt:lpstr>عوارض ناشی از افسردگی  </vt:lpstr>
      <vt:lpstr>خصائص بالینی حملات افسردگی :</vt:lpstr>
      <vt:lpstr> بیماران دچار اختلالات افسردگی وقتی که رو به بهبودی روند و انرژی لازم برای طرح و اجرای نقشه خودکشی را مجددا کسب میکنند ، خطر خودکشی پیدا میکنند. ( خودکشی متناقض گونهparadoxical  )  *بهتر است برای بیمار افسرده مقدار زیادی داروی ضد افسردگی بویژه داروی سه حلقه ای نسخه نشود.</vt:lpstr>
      <vt:lpstr>PowerPoint Presentation</vt:lpstr>
      <vt:lpstr>اضطراب از علائم شایع افسردگی است که بسیاری از بیماران یعنی حدود 90% از آنها را گرفتار میکند.  اضطراب ( از جمله حملات پانيك )، سوءمصرف الکل و شکایات جسمی  ( نظیر یبوست، سردرد ) اغلب درمان افسردگی را دشوار میکند.  حدود 50% از کل بیماران ذکر میکنند که علایمشان در طول روز تغییرمیکند. شدت این مشکل در صبح بیشتر است و هرچه رو به غروب می رویم کمترمیشود  علائم شناختی افسردگی عبارت است از احساس ذهنی ضعف تمركز  ( 84% از بیماران در یک مطالعه ) </vt:lpstr>
      <vt:lpstr>از نظر ظاهری توصیف کلی</vt:lpstr>
      <vt:lpstr>PowerPoint Presentation</vt:lpstr>
      <vt:lpstr> تكلم ( Speech) :   </vt:lpstr>
      <vt:lpstr>PowerPoint Presentation</vt:lpstr>
      <vt:lpstr>حافظه (  Memory) </vt:lpstr>
      <vt:lpstr>درمان افسردگی</vt:lpstr>
      <vt:lpstr>تقویت خود مراقبتی سالمندان</vt:lpstr>
      <vt:lpstr>درمان دارویی افسردگی سالمندان</vt:lpstr>
      <vt:lpstr>PowerPoint Presentation</vt:lpstr>
      <vt:lpstr>خواب درسالمندان</vt:lpstr>
      <vt:lpstr>عوامل اختلال خواب در سالمندان</vt:lpstr>
      <vt:lpstr>بیماریهای طبی</vt:lpstr>
      <vt:lpstr> عوامل روانشناختی  </vt:lpstr>
      <vt:lpstr>داروهــــــــا </vt:lpstr>
      <vt:lpstr>عوارض محروميت از خواب کافی</vt:lpstr>
      <vt:lpstr>ارزيابی خواب در سالمندان</vt:lpstr>
      <vt:lpstr>PowerPoint Presentation</vt:lpstr>
      <vt:lpstr>توصیه های ساده برای بهبود خواب </vt:lpstr>
      <vt:lpstr>داروهايی که در اختلال خواب تجويز می شوند</vt:lpstr>
      <vt:lpstr>سالمندی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sahar</cp:lastModifiedBy>
  <cp:revision>71</cp:revision>
  <dcterms:created xsi:type="dcterms:W3CDTF">2015-08-28T08:04:46Z</dcterms:created>
  <dcterms:modified xsi:type="dcterms:W3CDTF">2015-09-01T06:20:11Z</dcterms:modified>
</cp:coreProperties>
</file>